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65" r:id="rId4"/>
    <p:sldId id="314" r:id="rId5"/>
    <p:sldId id="313" r:id="rId6"/>
    <p:sldId id="298" r:id="rId7"/>
    <p:sldId id="299" r:id="rId8"/>
    <p:sldId id="301" r:id="rId9"/>
    <p:sldId id="303" r:id="rId10"/>
    <p:sldId id="306" r:id="rId11"/>
    <p:sldId id="304" r:id="rId12"/>
    <p:sldId id="305" r:id="rId13"/>
    <p:sldId id="308" r:id="rId14"/>
    <p:sldId id="311" r:id="rId15"/>
    <p:sldId id="312" r:id="rId16"/>
    <p:sldId id="297" r:id="rId17"/>
    <p:sldId id="284" r:id="rId18"/>
    <p:sldId id="309" r:id="rId19"/>
    <p:sldId id="257" r:id="rId20"/>
    <p:sldId id="258" r:id="rId21"/>
    <p:sldId id="295" r:id="rId22"/>
    <p:sldId id="293" r:id="rId23"/>
    <p:sldId id="310" r:id="rId24"/>
    <p:sldId id="283" r:id="rId25"/>
    <p:sldId id="260" r:id="rId26"/>
    <p:sldId id="289" r:id="rId27"/>
    <p:sldId id="296" r:id="rId28"/>
    <p:sldId id="291" r:id="rId29"/>
    <p:sldId id="290" r:id="rId30"/>
    <p:sldId id="282" r:id="rId31"/>
    <p:sldId id="287" r:id="rId32"/>
    <p:sldId id="277" r:id="rId33"/>
    <p:sldId id="278" r:id="rId34"/>
    <p:sldId id="279" r:id="rId35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3CE"/>
    <a:srgbClr val="EFD2B1"/>
    <a:srgbClr val="C4CDB5"/>
    <a:srgbClr val="EAE8D7"/>
    <a:srgbClr val="E6EEDE"/>
    <a:srgbClr val="A46B32"/>
    <a:srgbClr val="FFF2CC"/>
    <a:srgbClr val="757159"/>
    <a:srgbClr val="EAE8DE"/>
    <a:srgbClr val="F3E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72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4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3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18" Type="http://schemas.openxmlformats.org/officeDocument/2006/relationships/image" Target="../media/image97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91.png"/><Relationship Id="rId17" Type="http://schemas.openxmlformats.org/officeDocument/2006/relationships/image" Target="../media/image96.svg"/><Relationship Id="rId2" Type="http://schemas.openxmlformats.org/officeDocument/2006/relationships/image" Target="../media/image35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0.svg"/><Relationship Id="rId5" Type="http://schemas.openxmlformats.org/officeDocument/2006/relationships/image" Target="../media/image38.svg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19" Type="http://schemas.openxmlformats.org/officeDocument/2006/relationships/image" Target="../media/image98.svg"/><Relationship Id="rId4" Type="http://schemas.openxmlformats.org/officeDocument/2006/relationships/image" Target="../media/image37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8.svg"/><Relationship Id="rId3" Type="http://schemas.openxmlformats.org/officeDocument/2006/relationships/image" Target="../media/image44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3" Type="http://schemas.openxmlformats.org/officeDocument/2006/relationships/image" Target="../media/image60.svg"/><Relationship Id="rId7" Type="http://schemas.openxmlformats.org/officeDocument/2006/relationships/image" Target="../media/image62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" Type="http://schemas.openxmlformats.org/officeDocument/2006/relationships/image" Target="../media/image5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8.svg"/><Relationship Id="rId15" Type="http://schemas.openxmlformats.org/officeDocument/2006/relationships/image" Target="../media/image64.svg"/><Relationship Id="rId10" Type="http://schemas.openxmlformats.org/officeDocument/2006/relationships/image" Target="../media/image65.png"/><Relationship Id="rId4" Type="http://schemas.openxmlformats.org/officeDocument/2006/relationships/image" Target="../media/image67.png"/><Relationship Id="rId9" Type="http://schemas.openxmlformats.org/officeDocument/2006/relationships/image" Target="../media/image54.svg"/><Relationship Id="rId1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989" y="320302"/>
            <a:ext cx="394409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1084" y="3733053"/>
            <a:ext cx="3644027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有關文字的溫度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一個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XXX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的網站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-5578028" y="5381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-6305532" y="-189382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03518" y="5891367"/>
            <a:ext cx="292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 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  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E86F34-1B88-4371-B3F2-1E8D8DB38CAE}"/>
              </a:ext>
            </a:extLst>
          </p:cNvPr>
          <p:cNvSpPr txBox="1"/>
          <p:nvPr/>
        </p:nvSpPr>
        <p:spPr>
          <a:xfrm>
            <a:off x="-2787047" y="5719713"/>
            <a:ext cx="2317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Discovery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發現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Thinking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Notes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筆記</a:t>
            </a:r>
          </a:p>
          <a:p>
            <a:pPr algn="l"/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Share 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9256" y="94333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072" y="943335"/>
            <a:ext cx="2447626" cy="4351335"/>
          </a:xfrm>
        </p:spPr>
      </p:pic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12A9335-C5B1-4EA0-9E9B-E7DF2CF5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EB3FA33-D237-49B8-8FA3-28AAA56C7892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413A4DF-2022-4128-9EC0-5ECAC97969EC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43197780-09B6-4092-97D8-ADDEC7376B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" name="Picture 6" descr="2.png">
            <a:extLst>
              <a:ext uri="{FF2B5EF4-FFF2-40B4-BE49-F238E27FC236}">
                <a16:creationId xmlns:a16="http://schemas.microsoft.com/office/drawing/2014/main" id="{D45988C0-925F-4F46-9408-86E669FC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7" descr="3.png">
            <a:extLst>
              <a:ext uri="{FF2B5EF4-FFF2-40B4-BE49-F238E27FC236}">
                <a16:creationId xmlns:a16="http://schemas.microsoft.com/office/drawing/2014/main" id="{4959DC21-0136-4A0B-8A93-C016900F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8" descr="4.png">
            <a:extLst>
              <a:ext uri="{FF2B5EF4-FFF2-40B4-BE49-F238E27FC236}">
                <a16:creationId xmlns:a16="http://schemas.microsoft.com/office/drawing/2014/main" id="{F5866A3D-99AD-4DDD-85D9-688908F71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9">
            <a:extLst>
              <a:ext uri="{FF2B5EF4-FFF2-40B4-BE49-F238E27FC236}">
                <a16:creationId xmlns:a16="http://schemas.microsoft.com/office/drawing/2014/main" id="{75B43CB1-8B6C-4B70-8C3E-37846CD33C0F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44302428-1121-40E8-93B9-1AA0923D0D75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694A157E-F68A-424F-9464-558AD1547742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A3CCD5BD-AA94-4B7A-A150-6A2B0DA9AD42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13166BCD-58F2-45F4-93D8-051F9E715E56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68690-253C-4525-A4D6-26DED87038BE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92EB9-BC3F-47AC-8DB5-123C0C346B11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D300D0-352F-4EB5-A48D-2A6E56E92C00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810DCAF4-ADC5-4EBE-A660-9D13290ACD0C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CB941F53-5E80-42C7-8B67-EAD4F33F831C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D6683-0051-4659-A4BD-96299E77557B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1A651E26-7DBB-4435-AECB-A860E085EC40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73519FDD-10BC-41C2-9D9F-DBDEE1A08030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5D0BC1B3-7F9B-4F3F-A42C-EF7559A5937F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A12CBE1D-DB96-4E07-A428-22CD7F16AB16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2A8D00A-B5B7-424D-8B8F-FF1249C9AD7A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5A2C3218-638E-4369-AAB3-A8B959A533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6A220838-BA25-4ECA-B22F-30B03037178E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46F662F6-6C1E-4866-80FA-4135FA3154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A249ED12-1E8D-4B3B-BC1B-174E9B146E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FE29B9D2-8C27-4F9A-BAE9-AE5A4E53594C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2" name="Picture 32" descr="分享.png">
            <a:extLst>
              <a:ext uri="{FF2B5EF4-FFF2-40B4-BE49-F238E27FC236}">
                <a16:creationId xmlns:a16="http://schemas.microsoft.com/office/drawing/2014/main" id="{514F9D0F-F034-41D6-8B72-BB9916369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Rectangle 33">
            <a:extLst>
              <a:ext uri="{FF2B5EF4-FFF2-40B4-BE49-F238E27FC236}">
                <a16:creationId xmlns:a16="http://schemas.microsoft.com/office/drawing/2014/main" id="{E1F01271-65AB-468B-96CC-52E884B6A573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B6B8BFC4-AAF5-48DB-8855-1E0DFF294D40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BE04383C-C502-45C7-B973-C25F30B7205E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90780B73-D259-4CB6-971B-7C0DDC65E7E2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37" name="图片 1" descr="9.png">
            <a:extLst>
              <a:ext uri="{FF2B5EF4-FFF2-40B4-BE49-F238E27FC236}">
                <a16:creationId xmlns:a16="http://schemas.microsoft.com/office/drawing/2014/main" id="{F9B77724-4ED3-4C7B-A517-E7F4D1B21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C00B82B9-8CED-46C7-A97C-FA536DFFBE60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6965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1" grpId="0"/>
      <p:bldP spid="33" grpId="0" build="allAtOnce"/>
      <p:bldP spid="34" grpId="0"/>
      <p:bldP spid="35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079" r="49126" b="12427"/>
          <a:stretch/>
        </p:blipFill>
        <p:spPr>
          <a:xfrm rot="5400000">
            <a:off x="2505076" y="-3152776"/>
            <a:ext cx="7677150" cy="12687302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89357"/>
              </p:ext>
            </p:extLst>
          </p:nvPr>
        </p:nvGraphicFramePr>
        <p:xfrm>
          <a:off x="4255816" y="634398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40238"/>
              </p:ext>
            </p:extLst>
          </p:nvPr>
        </p:nvGraphicFramePr>
        <p:xfrm>
          <a:off x="8451716" y="634398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978301"/>
            <a:ext cx="1260000" cy="3528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9515"/>
              </p:ext>
            </p:extLst>
          </p:nvPr>
        </p:nvGraphicFramePr>
        <p:xfrm>
          <a:off x="4255816" y="3763230"/>
          <a:ext cx="3757673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84203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70027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337854" y="2791674"/>
            <a:ext cx="5797" cy="1077424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64A628-78C2-41B1-8C33-CBCA5A4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31" y="940758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字型使用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993" y="1934659"/>
            <a:ext cx="2266014" cy="840019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601820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610785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628715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637680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637680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646645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4878686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4887651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4905581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4914546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4914546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4923511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8334644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8343609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8352574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8361539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8361539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8370504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8320765" y="1934659"/>
            <a:ext cx="2586187" cy="84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b="0" dirty="0">
              <a:solidFill>
                <a:srgbClr val="202124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786211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7862113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7862113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8215752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8215751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8215751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9614245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9614245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9967884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9967883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4547761" y="6031967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6605161" y="6031967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2706862" y="6031967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473717" y="6031967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10280454" y="6031967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957464" y="6053243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8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AE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448925" y="1859033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前端、後端、框架、套件、影像處理、繪圖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0" y="703266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>
            <a:off x="5164701" y="18208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>
            <a:off x="5164701" y="2620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>
            <a:off x="5164701" y="34210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4E6E0A8-F16D-4AFB-B62C-FE1D04AA642B}"/>
              </a:ext>
            </a:extLst>
          </p:cNvPr>
          <p:cNvSpPr>
            <a:spLocks/>
          </p:cNvSpPr>
          <p:nvPr/>
        </p:nvSpPr>
        <p:spPr bwMode="auto">
          <a:xfrm>
            <a:off x="5164701" y="42211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475488" y="2833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顏色靈感來自</a:t>
            </a:r>
            <a:r>
              <a:rPr lang="en-US" altLang="zh-TW" b="0" dirty="0">
                <a:effectLst/>
                <a:latin typeface="Consolas" panose="020B0609020204030204" pitchFamily="49" charset="0"/>
              </a:rPr>
              <a:t>...</a:t>
            </a:r>
            <a:r>
              <a:rPr lang="zh-TW" altLang="en-US" b="0" dirty="0">
                <a:effectLst/>
                <a:latin typeface="Consolas" panose="020B0609020204030204" pitchFamily="49" charset="0"/>
              </a:rPr>
              <a:t>，介面設計來自</a:t>
            </a:r>
            <a:r>
              <a:rPr lang="en-US" altLang="zh-TW" b="0" dirty="0">
                <a:effectLst/>
                <a:latin typeface="Consolas" panose="020B0609020204030204" pitchFamily="49" charset="0"/>
              </a:rPr>
              <a:t>...</a:t>
            </a:r>
            <a:r>
              <a:rPr lang="zh-TW" altLang="en-US" b="0" dirty="0">
                <a:effectLst/>
                <a:latin typeface="Consolas" panose="020B0609020204030204" pitchFamily="49" charset="0"/>
              </a:rPr>
              <a:t>，互動設計來自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38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80905B2F-9401-4637-B17A-FFBBD908C450}"/>
              </a:ext>
            </a:extLst>
          </p:cNvPr>
          <p:cNvSpPr>
            <a:spLocks/>
          </p:cNvSpPr>
          <p:nvPr/>
        </p:nvSpPr>
        <p:spPr bwMode="auto">
          <a:xfrm>
            <a:off x="7808008" y="1021415"/>
            <a:ext cx="15388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快速选礼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C58828B-20B8-49A5-BFA9-0D4D6FD2BA74}"/>
              </a:ext>
            </a:extLst>
          </p:cNvPr>
          <p:cNvSpPr>
            <a:spLocks/>
          </p:cNvSpPr>
          <p:nvPr/>
        </p:nvSpPr>
        <p:spPr bwMode="auto">
          <a:xfrm>
            <a:off x="7808008" y="1865964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ED49AE73-4B19-4D4D-9B0C-28E8A78ED902}"/>
              </a:ext>
            </a:extLst>
          </p:cNvPr>
          <p:cNvSpPr>
            <a:spLocks/>
          </p:cNvSpPr>
          <p:nvPr/>
        </p:nvSpPr>
        <p:spPr bwMode="auto">
          <a:xfrm>
            <a:off x="7973108" y="2329513"/>
            <a:ext cx="57515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纪念日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热门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场景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关系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6A84D26-7B9E-40DB-A7EB-C0721074CE6A}"/>
              </a:ext>
            </a:extLst>
          </p:cNvPr>
          <p:cNvSpPr>
            <a:spLocks/>
          </p:cNvSpPr>
          <p:nvPr/>
        </p:nvSpPr>
        <p:spPr bwMode="auto">
          <a:xfrm>
            <a:off x="7969933" y="2970864"/>
            <a:ext cx="45044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年龄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个性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爱好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7825469" y="232951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DA4A503C-E024-4521-9F24-921B976B95BF}"/>
              </a:ext>
            </a:extLst>
          </p:cNvPr>
          <p:cNvSpPr>
            <a:spLocks/>
          </p:cNvSpPr>
          <p:nvPr/>
        </p:nvSpPr>
        <p:spPr bwMode="auto">
          <a:xfrm>
            <a:off x="9260569" y="232951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3580D82C-0017-4B26-A657-0F3CB9A461D7}"/>
              </a:ext>
            </a:extLst>
          </p:cNvPr>
          <p:cNvSpPr>
            <a:spLocks/>
          </p:cNvSpPr>
          <p:nvPr/>
        </p:nvSpPr>
        <p:spPr bwMode="auto">
          <a:xfrm>
            <a:off x="10695669" y="232951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C3875CD-8921-4AD7-90C9-98CC25D01762}"/>
              </a:ext>
            </a:extLst>
          </p:cNvPr>
          <p:cNvSpPr>
            <a:spLocks/>
          </p:cNvSpPr>
          <p:nvPr/>
        </p:nvSpPr>
        <p:spPr bwMode="auto">
          <a:xfrm>
            <a:off x="11889469" y="232951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75809429-E04E-4CE9-9341-DC271D82429C}"/>
              </a:ext>
            </a:extLst>
          </p:cNvPr>
          <p:cNvSpPr>
            <a:spLocks/>
          </p:cNvSpPr>
          <p:nvPr/>
        </p:nvSpPr>
        <p:spPr bwMode="auto">
          <a:xfrm>
            <a:off x="13108669" y="232951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1F823E6D-9F71-4171-AC44-FAC1BC8E578D}"/>
              </a:ext>
            </a:extLst>
          </p:cNvPr>
          <p:cNvSpPr>
            <a:spLocks/>
          </p:cNvSpPr>
          <p:nvPr/>
        </p:nvSpPr>
        <p:spPr bwMode="auto">
          <a:xfrm>
            <a:off x="7825469" y="2972451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F05A5CFE-9A8B-4893-B78B-F5014553E848}"/>
              </a:ext>
            </a:extLst>
          </p:cNvPr>
          <p:cNvSpPr>
            <a:spLocks/>
          </p:cNvSpPr>
          <p:nvPr/>
        </p:nvSpPr>
        <p:spPr bwMode="auto">
          <a:xfrm>
            <a:off x="9260569" y="2972451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B48C7FA4-1A3C-45F3-9600-77B18E004EDF}"/>
              </a:ext>
            </a:extLst>
          </p:cNvPr>
          <p:cNvSpPr>
            <a:spLocks/>
          </p:cNvSpPr>
          <p:nvPr/>
        </p:nvSpPr>
        <p:spPr bwMode="auto">
          <a:xfrm>
            <a:off x="10695669" y="2972451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4AF9DAE2-E3F1-4AC5-A8EE-E27AB0AA6646}"/>
              </a:ext>
            </a:extLst>
          </p:cNvPr>
          <p:cNvSpPr>
            <a:spLocks/>
          </p:cNvSpPr>
          <p:nvPr/>
        </p:nvSpPr>
        <p:spPr bwMode="auto">
          <a:xfrm>
            <a:off x="11889469" y="2972451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Edit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Collection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Contact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Setting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Member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Manage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2BB972-DACE-40E4-AE49-3C28DA46793E}"/>
              </a:ext>
            </a:extLst>
          </p:cNvPr>
          <p:cNvSpPr txBox="1">
            <a:spLocks/>
          </p:cNvSpPr>
          <p:nvPr/>
        </p:nvSpPr>
        <p:spPr>
          <a:xfrm>
            <a:off x="5775666" y="1321665"/>
            <a:ext cx="3635034" cy="5536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美字美句分享 </a:t>
            </a:r>
            <a:r>
              <a:rPr lang="en-US" altLang="zh-TW" sz="2000" dirty="0"/>
              <a:t>#share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心情隨筆 </a:t>
            </a:r>
            <a:r>
              <a:rPr lang="en-US" altLang="zh-TW" sz="2000" dirty="0"/>
              <a:t>#diary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筆記 </a:t>
            </a:r>
            <a:r>
              <a:rPr lang="en-US" altLang="zh-TW" sz="2000" dirty="0"/>
              <a:t>#notes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便利貼 </a:t>
            </a:r>
            <a:r>
              <a:rPr lang="en-US" altLang="zh-TW" sz="2000" dirty="0"/>
              <a:t>#postIt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待辦事項 </a:t>
            </a:r>
            <a:r>
              <a:rPr lang="en-US" altLang="zh-TW" sz="2000" dirty="0"/>
              <a:t>#todo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小說 </a:t>
            </a:r>
            <a:r>
              <a:rPr lang="en-US" altLang="zh-TW" sz="2000" dirty="0"/>
              <a:t>#novel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儲物清 </a:t>
            </a:r>
            <a:r>
              <a:rPr lang="en-US" altLang="zh-TW" sz="2000" dirty="0"/>
              <a:t>#storage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EBE3DA6-6D96-48B4-BCE3-98F336DA2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5954" y="4330219"/>
            <a:ext cx="952500" cy="952500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5C39FE84-D35F-4CD5-9FBB-F7B0B8252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5954" y="5080211"/>
            <a:ext cx="952500" cy="9525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0C6D2D45-E39A-4AE7-AD2E-693BCD749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5954" y="1330259"/>
            <a:ext cx="952500" cy="9525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1DB8A689-84A0-40BC-8041-5F3913007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5954" y="2080249"/>
            <a:ext cx="952500" cy="952500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8EEB295A-6197-4904-B203-93F2A9C449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5954" y="2830239"/>
            <a:ext cx="952500" cy="9525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291C152F-EA1E-480D-9330-4A3879FC49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5954" y="35802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3D77AD69-03D1-43F3-A83B-F718D5E5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190CD113-2ABB-43CE-894B-D99E6FBB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圖形 2">
            <a:extLst>
              <a:ext uri="{FF2B5EF4-FFF2-40B4-BE49-F238E27FC236}">
                <a16:creationId xmlns:a16="http://schemas.microsoft.com/office/drawing/2014/main" id="{4B612597-15D7-45DA-ABF3-489AFE3E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6376BE8-1500-4A01-8497-B02412C7E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9A4295A3-7BF2-4F04-8014-FF4D10C81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193ADD-470C-4E40-B8C6-0C971A3F6C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7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圖形 46">
            <a:extLst>
              <a:ext uri="{FF2B5EF4-FFF2-40B4-BE49-F238E27FC236}">
                <a16:creationId xmlns:a16="http://schemas.microsoft.com/office/drawing/2014/main" id="{3C8EDF1E-18C0-4C7E-A006-2A7D0EF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3" y="890588"/>
            <a:ext cx="2500313" cy="2500313"/>
          </a:xfrm>
          <a:prstGeom prst="rect">
            <a:avLst/>
          </a:prstGeom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413" y="3460750"/>
            <a:ext cx="2500313" cy="2500313"/>
          </a:xfrm>
          <a:prstGeom prst="rect">
            <a:avLst/>
          </a:prstGeom>
        </p:spPr>
      </p:pic>
      <p:pic>
        <p:nvPicPr>
          <p:cNvPr id="49" name="圖形 48">
            <a:extLst>
              <a:ext uri="{FF2B5EF4-FFF2-40B4-BE49-F238E27FC236}">
                <a16:creationId xmlns:a16="http://schemas.microsoft.com/office/drawing/2014/main" id="{283829AC-F2A3-49C0-966D-349739B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4575" y="890588"/>
            <a:ext cx="2500313" cy="2500313"/>
          </a:xfrm>
          <a:prstGeom prst="rect">
            <a:avLst/>
          </a:prstGeom>
        </p:spPr>
      </p:pic>
      <p:pic>
        <p:nvPicPr>
          <p:cNvPr id="55" name="圖形 54">
            <a:extLst>
              <a:ext uri="{FF2B5EF4-FFF2-40B4-BE49-F238E27FC236}">
                <a16:creationId xmlns:a16="http://schemas.microsoft.com/office/drawing/2014/main" id="{BD5D4820-F2EC-4A43-BECC-FD2E25234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4575" y="3460750"/>
            <a:ext cx="2500313" cy="2500313"/>
          </a:xfrm>
          <a:prstGeom prst="rect">
            <a:avLst/>
          </a:prstGeom>
        </p:spPr>
      </p:pic>
      <p:pic>
        <p:nvPicPr>
          <p:cNvPr id="61" name="圖形 60">
            <a:extLst>
              <a:ext uri="{FF2B5EF4-FFF2-40B4-BE49-F238E27FC236}">
                <a16:creationId xmlns:a16="http://schemas.microsoft.com/office/drawing/2014/main" id="{EE55A7E5-F819-4F94-9254-9A3842CA3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4738" y="890588"/>
            <a:ext cx="2500313" cy="2500313"/>
          </a:xfrm>
          <a:prstGeom prst="rect">
            <a:avLst/>
          </a:prstGeom>
        </p:spPr>
      </p:pic>
      <p:pic>
        <p:nvPicPr>
          <p:cNvPr id="57" name="圖形 56">
            <a:extLst>
              <a:ext uri="{FF2B5EF4-FFF2-40B4-BE49-F238E27FC236}">
                <a16:creationId xmlns:a16="http://schemas.microsoft.com/office/drawing/2014/main" id="{3CA358FF-6F2F-4114-AA8C-B55F55DDE5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8" y="3460750"/>
            <a:ext cx="2500313" cy="2500313"/>
          </a:xfrm>
          <a:prstGeom prst="rect">
            <a:avLst/>
          </a:prstGeom>
        </p:spPr>
      </p:pic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900" y="890588"/>
            <a:ext cx="2500313" cy="2500313"/>
          </a:xfrm>
          <a:prstGeom prst="rect">
            <a:avLst/>
          </a:prstGeom>
        </p:spPr>
      </p:pic>
      <p:pic>
        <p:nvPicPr>
          <p:cNvPr id="59" name="圖形 58">
            <a:extLst>
              <a:ext uri="{FF2B5EF4-FFF2-40B4-BE49-F238E27FC236}">
                <a16:creationId xmlns:a16="http://schemas.microsoft.com/office/drawing/2014/main" id="{2C84A125-F013-4481-A7BA-9FEE0E41C9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4900" y="346075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A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F43BA5-ECD4-4CC0-A17E-C373044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3" cy="1956841"/>
          </a:xfrm>
        </p:spPr>
        <p:txBody>
          <a:bodyPr anchor="b">
            <a:normAutofit/>
          </a:bodyPr>
          <a:lstStyle/>
          <a:p>
            <a:endParaRPr lang="zh-TW" alt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5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EBBD9D-0A52-45BD-8692-0FD0E04D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F46339-2C35-4A35-B2C8-513FA9E0B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3" y="10"/>
            <a:ext cx="6878775" cy="6857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158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8CF8F-72DD-44A1-84C1-B45121E2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D22FB-2A55-46F8-9907-49F2F727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彩通發佈 </a:t>
            </a:r>
            <a:r>
              <a:rPr lang="en-US" altLang="zh-TW" b="1" i="0" cap="all" dirty="0">
                <a:solidFill>
                  <a:srgbClr val="000000"/>
                </a:solidFill>
                <a:effectLst/>
                <a:latin typeface="aktiv-grotesk-bold"/>
              </a:rPr>
              <a:t>2021 </a:t>
            </a:r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年度代表色</a:t>
            </a:r>
          </a:p>
          <a:p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PANTONE 17-5104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極致灰 </a:t>
            </a:r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+ PANTONE 13-0647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亮麗黃</a:t>
            </a:r>
          </a:p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結合一對持久耐看又鼓舞人心的色彩， 傳達力量與希望的訊息。</a:t>
            </a:r>
            <a:endParaRPr lang="zh-TW" altLang="en-US" b="0" i="0" dirty="0">
              <a:solidFill>
                <a:srgbClr val="000000"/>
              </a:solidFill>
              <a:effectLst/>
              <a:latin typeface="aktiv-grotesk-regular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Ultimate Gray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（極致灰）與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Illuminating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（亮麗黃）這兩個獨立的色彩突顯不同的元素如何在一起支持彼此，最能表達彩通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2021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年度代表色的精神。實用又穩固，同時也是溫暖又樂觀，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亮麗黃是力量與正向的結合。這個色彩故事將深思熟慮的深層感受與陽光友善的希望濃縮在一起。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亮麗黃是夢寐以求、帶來希望的組合，傳達出堅定不移的幸福感。我們需要覺得每件事都會變得更好，這是人類心靈的基本要素。</a:t>
            </a: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隨著人們尋求以能量、純淨及希望來強化自我的方式，以克服持續的不確定感，熱情洋溢、積極大膽的色調因而能滿足我們對生命力的追求。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亮麗黃是明亮快活，洋溢活力，注入了太陽能量的暖黃色調。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極致灰象徵堅定可靠的素質，恆久不渝，提供堅實的基礎。極致灰是海灘上石子與大自然基本元素的顏色，經歷風霜的外觀突顯經得起時間考驗的耐力，默默地安定人心，促發鎮靜、穩定與韌性的感覺。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7C637-36F6-4A1A-832E-2CEA1622C46C}"/>
              </a:ext>
            </a:extLst>
          </p:cNvPr>
          <p:cNvSpPr txBox="1"/>
          <p:nvPr/>
        </p:nvSpPr>
        <p:spPr>
          <a:xfrm>
            <a:off x="2214282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持久耐看又鼓舞人心的色彩 夕陽黃 魅力紫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006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7" y="320763"/>
            <a:ext cx="8312727" cy="62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84" y="1976517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157D8-A76F-495E-8DB9-8F6EE728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D24BD-466A-4572-97AE-39A5CACDB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1.png">
            <a:extLst>
              <a:ext uri="{FF2B5EF4-FFF2-40B4-BE49-F238E27FC236}">
                <a16:creationId xmlns:a16="http://schemas.microsoft.com/office/drawing/2014/main" id="{5CFD169E-2417-4C47-A698-87A71AF84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655" y="1976517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3" descr="2.png">
            <a:extLst>
              <a:ext uri="{FF2B5EF4-FFF2-40B4-BE49-F238E27FC236}">
                <a16:creationId xmlns:a16="http://schemas.microsoft.com/office/drawing/2014/main" id="{E97B0D1F-E0C8-4362-8FCD-A8B03EEC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51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4" descr="3.png">
            <a:extLst>
              <a:ext uri="{FF2B5EF4-FFF2-40B4-BE49-F238E27FC236}">
                <a16:creationId xmlns:a16="http://schemas.microsoft.com/office/drawing/2014/main" id="{C98B4A32-D7E3-4945-BA8B-71C86708D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13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7D561976-0514-46A3-989D-580DD63CF0B8}"/>
              </a:ext>
            </a:extLst>
          </p:cNvPr>
          <p:cNvSpPr>
            <a:spLocks/>
          </p:cNvSpPr>
          <p:nvPr/>
        </p:nvSpPr>
        <p:spPr bwMode="auto">
          <a:xfrm>
            <a:off x="1614074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" name="Picture 1" descr="bg.png">
            <a:extLst>
              <a:ext uri="{FF2B5EF4-FFF2-40B4-BE49-F238E27FC236}">
                <a16:creationId xmlns:a16="http://schemas.microsoft.com/office/drawing/2014/main" id="{2FCF4CED-6DA8-4192-AACF-79A12DA92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429" y="320762"/>
            <a:ext cx="8312727" cy="62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C4683444-9F39-4889-9DDF-97211E7799B1}"/>
              </a:ext>
            </a:extLst>
          </p:cNvPr>
          <p:cNvSpPr>
            <a:spLocks/>
          </p:cNvSpPr>
          <p:nvPr/>
        </p:nvSpPr>
        <p:spPr bwMode="auto">
          <a:xfrm>
            <a:off x="7806707" y="3078163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33E8E0D-DBFE-49A3-9A23-A3E59CBDE067}"/>
              </a:ext>
            </a:extLst>
          </p:cNvPr>
          <p:cNvSpPr>
            <a:spLocks/>
          </p:cNvSpPr>
          <p:nvPr/>
        </p:nvSpPr>
        <p:spPr bwMode="auto">
          <a:xfrm>
            <a:off x="9508507" y="3052764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15D27F0-FA36-407B-A11C-36AF44E712F3}"/>
              </a:ext>
            </a:extLst>
          </p:cNvPr>
          <p:cNvSpPr>
            <a:spLocks/>
          </p:cNvSpPr>
          <p:nvPr/>
        </p:nvSpPr>
        <p:spPr bwMode="auto">
          <a:xfrm>
            <a:off x="13305807" y="3052764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12" name="Picture 5" descr="logo2.png">
            <a:extLst>
              <a:ext uri="{FF2B5EF4-FFF2-40B4-BE49-F238E27FC236}">
                <a16:creationId xmlns:a16="http://schemas.microsoft.com/office/drawing/2014/main" id="{D3FEB235-DFC4-4B46-A6C6-8AD0776E7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3692" y="2311401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6" descr="云.png">
            <a:extLst>
              <a:ext uri="{FF2B5EF4-FFF2-40B4-BE49-F238E27FC236}">
                <a16:creationId xmlns:a16="http://schemas.microsoft.com/office/drawing/2014/main" id="{3FA39867-CE53-4E7D-A8A5-2C3AEA298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233" y="2697165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" name="AutoShape 7">
            <a:extLst>
              <a:ext uri="{FF2B5EF4-FFF2-40B4-BE49-F238E27FC236}">
                <a16:creationId xmlns:a16="http://schemas.microsoft.com/office/drawing/2014/main" id="{0AAE7D4A-1600-472D-B61B-90C48ECAC30D}"/>
              </a:ext>
            </a:extLst>
          </p:cNvPr>
          <p:cNvSpPr>
            <a:spLocks/>
          </p:cNvSpPr>
          <p:nvPr/>
        </p:nvSpPr>
        <p:spPr bwMode="auto">
          <a:xfrm>
            <a:off x="12050092" y="1566862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1CB54B8E-95A0-4883-A90E-09306C7C7C53}"/>
              </a:ext>
            </a:extLst>
          </p:cNvPr>
          <p:cNvSpPr>
            <a:spLocks/>
          </p:cNvSpPr>
          <p:nvPr/>
        </p:nvSpPr>
        <p:spPr bwMode="auto">
          <a:xfrm>
            <a:off x="12050092" y="4144962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D9D14283-7634-4099-BFB3-0740319F8DC7}"/>
              </a:ext>
            </a:extLst>
          </p:cNvPr>
          <p:cNvSpPr>
            <a:spLocks/>
          </p:cNvSpPr>
          <p:nvPr/>
        </p:nvSpPr>
        <p:spPr bwMode="auto">
          <a:xfrm>
            <a:off x="10890216" y="3106738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879E804-C0BB-46C4-8634-AB8AD2344B14}"/>
              </a:ext>
            </a:extLst>
          </p:cNvPr>
          <p:cNvSpPr>
            <a:spLocks/>
          </p:cNvSpPr>
          <p:nvPr/>
        </p:nvSpPr>
        <p:spPr bwMode="auto">
          <a:xfrm>
            <a:off x="12383368" y="1989107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6BA1B353-756C-4671-BBA2-201C8238E7B4}"/>
              </a:ext>
            </a:extLst>
          </p:cNvPr>
          <p:cNvSpPr>
            <a:spLocks/>
          </p:cNvSpPr>
          <p:nvPr/>
        </p:nvSpPr>
        <p:spPr bwMode="auto">
          <a:xfrm>
            <a:off x="12383368" y="4552127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7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874</Words>
  <Application>Microsoft Office PowerPoint</Application>
  <PresentationFormat>寬螢幕</PresentationFormat>
  <Paragraphs>267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7" baseType="lpstr">
      <vt:lpstr>aktiv-grotesk-bold</vt:lpstr>
      <vt:lpstr>aktiv-grotesk-regular</vt:lpstr>
      <vt:lpstr>Google Sans</vt:lpstr>
      <vt:lpstr>jf open 粉圓 1.1</vt:lpstr>
      <vt:lpstr>Microsoft YaHei</vt:lpstr>
      <vt:lpstr>Yu Gothic UI Semibold</vt:lpstr>
      <vt:lpstr>Arial</vt:lpstr>
      <vt:lpstr>Calibri</vt:lpstr>
      <vt:lpstr>Comic Sans MS</vt:lpstr>
      <vt:lpstr>Consolas</vt:lpstr>
      <vt:lpstr>Helvetica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PowerPoint 簡報</vt:lpstr>
      <vt:lpstr>字型使用</vt:lpstr>
      <vt:lpstr>色彩計畫</vt:lpstr>
      <vt:lpstr>圖示</vt:lpstr>
      <vt:lpstr>PowerPoint 簡報</vt:lpstr>
      <vt:lpstr>PowerPoint 簡報</vt:lpstr>
      <vt:lpstr>使用技術</vt:lpstr>
      <vt:lpstr>參考相關網站</vt:lpstr>
      <vt:lpstr>圖示</vt:lpstr>
      <vt:lpstr>PowerPoint 簡報</vt:lpstr>
      <vt:lpstr>PowerPoint 簡報</vt:lpstr>
      <vt:lpstr>圖示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118</cp:revision>
  <dcterms:created xsi:type="dcterms:W3CDTF">2021-07-08T11:32:03Z</dcterms:created>
  <dcterms:modified xsi:type="dcterms:W3CDTF">2021-07-14T18:12:01Z</dcterms:modified>
</cp:coreProperties>
</file>